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4353" r:id="rId1"/>
  </p:sldMasterIdLst>
  <p:notesMasterIdLst>
    <p:notesMasterId r:id="rId9"/>
  </p:notesMasterIdLst>
  <p:sldIdLst>
    <p:sldId id="341" r:id="rId2"/>
    <p:sldId id="354" r:id="rId3"/>
    <p:sldId id="336" r:id="rId4"/>
    <p:sldId id="342" r:id="rId5"/>
    <p:sldId id="343" r:id="rId6"/>
    <p:sldId id="357" r:id="rId7"/>
    <p:sldId id="356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94CABB0A-BABF-4C7E-8477-12EA3CC136D8}">
          <p14:sldIdLst>
            <p14:sldId id="341"/>
            <p14:sldId id="354"/>
            <p14:sldId id="336"/>
            <p14:sldId id="342"/>
            <p14:sldId id="343"/>
            <p14:sldId id="357"/>
            <p14:sldId id="356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15" autoAdjust="0"/>
    <p:restoredTop sz="94660"/>
  </p:normalViewPr>
  <p:slideViewPr>
    <p:cSldViewPr snapToGrid="0">
      <p:cViewPr varScale="1">
        <p:scale>
          <a:sx n="122" d="100"/>
          <a:sy n="122" d="100"/>
        </p:scale>
        <p:origin x="120" y="2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575A23-8854-4BE2-BB7F-6B245A1C2E2C}" type="datetimeFigureOut">
              <a:rPr lang="en-US" smtClean="0"/>
              <a:t>7/28/2022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687DC4-BA37-4759-8DCB-AAFC447356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3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3894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286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99877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618355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869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568775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15486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376459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1918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97408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2953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4804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23851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5267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0146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545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t>7/28/2022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104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8A87A34-81AB-432B-8DAE-1953F412C126}" type="datetimeFigureOut">
              <a:rPr lang="en-US" smtClean="0"/>
              <a:pPr/>
              <a:t>7/28/2022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55737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354" r:id="rId1"/>
    <p:sldLayoutId id="2147484355" r:id="rId2"/>
    <p:sldLayoutId id="2147484356" r:id="rId3"/>
    <p:sldLayoutId id="2147484357" r:id="rId4"/>
    <p:sldLayoutId id="2147484358" r:id="rId5"/>
    <p:sldLayoutId id="2147484359" r:id="rId6"/>
    <p:sldLayoutId id="2147484360" r:id="rId7"/>
    <p:sldLayoutId id="2147484361" r:id="rId8"/>
    <p:sldLayoutId id="2147484362" r:id="rId9"/>
    <p:sldLayoutId id="2147484363" r:id="rId10"/>
    <p:sldLayoutId id="2147484364" r:id="rId11"/>
    <p:sldLayoutId id="2147484365" r:id="rId12"/>
    <p:sldLayoutId id="2147484366" r:id="rId13"/>
    <p:sldLayoutId id="2147484367" r:id="rId14"/>
    <p:sldLayoutId id="2147484368" r:id="rId15"/>
    <p:sldLayoutId id="2147484369" r:id="rId16"/>
    <p:sldLayoutId id="2147484370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dgespan.org/insights/library/organizational-effectiveness/unproductive-meetings-maybe-its-your-agenda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ublicdomainpictures.net/view-image.php?image=20848&amp;picture=dollars-background" TargetMode="Externa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youtu.be/S9xZadqjZl4" TargetMode="Externa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0919AD6A-5786-4748-9E23-E0FB3DB437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1939" y="850343"/>
            <a:ext cx="8610600" cy="1293028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>
                <a:solidFill>
                  <a:schemeClr val="bg1"/>
                </a:solidFill>
                <a:latin typeface="Algerian" panose="04020705040A02060702" pitchFamily="82" charset="0"/>
              </a:rPr>
              <a:t>Jermyn Borough 	Council Meeting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F51C3E7-1764-4ED1-8D38-1FD521143EF6}"/>
              </a:ext>
            </a:extLst>
          </p:cNvPr>
          <p:cNvSpPr txBox="1"/>
          <p:nvPr/>
        </p:nvSpPr>
        <p:spPr>
          <a:xfrm>
            <a:off x="2922954" y="3244334"/>
            <a:ext cx="6096000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6600" dirty="0">
                <a:solidFill>
                  <a:schemeClr val="bg1"/>
                </a:solidFill>
                <a:latin typeface="Algerian" panose="04020705040A02060702" pitchFamily="82" charset="0"/>
              </a:rPr>
              <a:t>7/28/22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120530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324B2-BDF5-40AA-A38A-AF59FB9CB7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31500" y="334782"/>
            <a:ext cx="8534400" cy="957123"/>
          </a:xfrm>
        </p:spPr>
        <p:txBody>
          <a:bodyPr>
            <a:normAutofit/>
          </a:bodyPr>
          <a:lstStyle/>
          <a:p>
            <a:pPr algn="ctr"/>
            <a:r>
              <a:rPr lang="en-US" dirty="0">
                <a:solidFill>
                  <a:schemeClr val="tx1"/>
                </a:solidFill>
                <a:latin typeface="Copperplate Gothic Bold" panose="020E0705020206020404" pitchFamily="34" charset="0"/>
              </a:rPr>
              <a:t>Meeting Agenda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9E0C47B-86FD-46F5-A8B6-57F331DC08A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8108972" y="1462246"/>
            <a:ext cx="2667000" cy="2667000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4A4966AB-63E6-46ED-B71A-3054C8B98BA4}"/>
              </a:ext>
            </a:extLst>
          </p:cNvPr>
          <p:cNvSpPr txBox="1"/>
          <p:nvPr/>
        </p:nvSpPr>
        <p:spPr>
          <a:xfrm>
            <a:off x="2906583" y="989925"/>
            <a:ext cx="6094520" cy="5752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6350" marR="0" indent="-6350" algn="ctr">
              <a:lnSpc>
                <a:spcPct val="107000"/>
              </a:lnSpc>
              <a:spcBef>
                <a:spcPts val="0"/>
              </a:spcBef>
              <a:spcAft>
                <a:spcPts val="1015"/>
              </a:spcAft>
            </a:pPr>
            <a:r>
              <a:rPr lang="en-US" sz="1200" b="1" kern="0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July 28, 2022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CALL TO ORDER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PLEDGE OF ALLEGIANCE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ROLL CALL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PREVIOUS MEETING MINUTES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TREASURER REPORT/BILLS PAYABLE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CORRESPONDENCE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PUBLIC COMMENT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PROFESSIONAL REPORTS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POLICE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FIRE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EMA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SOLICITOR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CODE ENFORCEMENT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ZONING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ENGINEER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TAX COLLECTOR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MAYOR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COMMITTEE REPORTS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WASH AVE ISSUES (423-25, 427,536 AND 542)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COMCAST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GEO SCIENCE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SAFETY OF WASHINGTON AVE TREES (PLANNING COMM CONCERN)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500 BLOCK OF MELLOW CT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75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DWIGHT AVE PAVING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75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GFL/COUNTY WASTE </a:t>
            </a: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US" sz="12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NEW BUSINESS</a:t>
            </a:r>
          </a:p>
        </p:txBody>
      </p:sp>
    </p:spTree>
    <p:extLst>
      <p:ext uri="{BB962C8B-B14F-4D97-AF65-F5344CB8AC3E}">
        <p14:creationId xmlns:p14="http://schemas.microsoft.com/office/powerpoint/2010/main" val="35871602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2516EA58-C05A-4187-861D-AEF94D6297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763481" y="4588084"/>
            <a:ext cx="10644326" cy="2123434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6" y="494950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2464732" y="1171764"/>
            <a:ext cx="674474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2000" dirty="0">
                <a:solidFill>
                  <a:schemeClr val="bg1"/>
                </a:solidFill>
                <a:latin typeface="Arial" panose="020B0604020202020204" pitchFamily="34" charset="0"/>
              </a:rPr>
              <a:t>7/28</a:t>
            </a:r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/22</a:t>
            </a:r>
          </a:p>
          <a:p>
            <a:pPr algn="ctr"/>
            <a:r>
              <a:rPr lang="en-US" sz="20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ASSETS</a:t>
            </a:r>
          </a:p>
          <a:p>
            <a:pPr algn="l"/>
            <a:endParaRPr lang="en-US" sz="2000" b="0" i="0" u="none" strike="noStrike" baseline="0" dirty="0">
              <a:latin typeface="Arial" panose="020B060402020202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98C9768-25E0-44EE-BF74-B1C9C67B89D6}"/>
              </a:ext>
            </a:extLst>
          </p:cNvPr>
          <p:cNvSpPr txBox="1"/>
          <p:nvPr/>
        </p:nvSpPr>
        <p:spPr>
          <a:xfrm>
            <a:off x="2464732" y="1903516"/>
            <a:ext cx="609452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Checking/Savings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DPW 				     10,727.00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Capital Reserve - Police 					4,761.82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Crime Watch Fund 						   222.69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Community 			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211,661.70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General Fund - FNB 		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5,497.91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Holiday Lights Fund 						1,374.09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06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0C5F2A5-3600-4828-90CD-8C79B16E0CE7}"/>
              </a:ext>
            </a:extLst>
          </p:cNvPr>
          <p:cNvSpPr txBox="1"/>
          <p:nvPr/>
        </p:nvSpPr>
        <p:spPr>
          <a:xfrm>
            <a:off x="1939683" y="963685"/>
            <a:ext cx="810010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4000" b="0" i="0" u="none" strike="noStrike" baseline="0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	</a:t>
            </a:r>
            <a:endParaRPr lang="en-US" sz="4000" b="1" i="0" u="none" strike="noStrike" baseline="0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7034A90-AC52-4004-A507-AC6F3D80C1FD}"/>
              </a:ext>
            </a:extLst>
          </p:cNvPr>
          <p:cNvSpPr txBox="1"/>
          <p:nvPr/>
        </p:nvSpPr>
        <p:spPr>
          <a:xfrm>
            <a:off x="3118281" y="1720840"/>
            <a:ext cx="609452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General Fund 				1,002.43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Liquid Fuels 				     33,844.67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Paving Fund 					1,012.83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Recycling 					5,007.95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Investment - Refuse 						2,602.57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Liquid Fuels - FNB 					     47,900.32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Petty Cash 								   231.00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Recreations Fund 					     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20,741.24</a:t>
            </a:r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Recycling - Community 				</a:t>
            </a:r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</a:rPr>
              <a:t>     </a:t>
            </a:r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10,406.84</a:t>
            </a: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Refuse Checking - FNB 				    135,372.80</a:t>
            </a:r>
          </a:p>
          <a:p>
            <a:pPr algn="l"/>
            <a:endParaRPr lang="en-US" sz="1800" b="0" i="0" u="none" strike="noStrike" baseline="0" dirty="0">
              <a:solidFill>
                <a:schemeClr val="bg1"/>
              </a:solidFill>
              <a:latin typeface="Arial" panose="020B0604020202020204" pitchFamily="34" charset="0"/>
            </a:endParaRPr>
          </a:p>
          <a:p>
            <a:pPr algn="l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Total Checking/Savings 				     492,367.86</a:t>
            </a:r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1862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EA39CFE-CA01-42EB-B84B-4BCC08CFB209}"/>
              </a:ext>
            </a:extLst>
          </p:cNvPr>
          <p:cNvSpPr/>
          <p:nvPr/>
        </p:nvSpPr>
        <p:spPr>
          <a:xfrm>
            <a:off x="2936144" y="255799"/>
            <a:ext cx="6107185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  <a:latin typeface="Copperplate Gothic Bold" panose="020E0705020206020404" pitchFamily="34" charset="0"/>
              </a:rPr>
              <a:t>Treasurer’s report</a:t>
            </a:r>
            <a:endParaRPr lang="en-US" sz="4000" dirty="0">
              <a:solidFill>
                <a:schemeClr val="bg1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4F200-B419-4175-A04A-F79DD4FA4219}"/>
              </a:ext>
            </a:extLst>
          </p:cNvPr>
          <p:cNvSpPr txBox="1"/>
          <p:nvPr/>
        </p:nvSpPr>
        <p:spPr>
          <a:xfrm>
            <a:off x="1146898" y="2764477"/>
            <a:ext cx="91272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1800" b="0" i="0" u="none" strike="noStrike" baseline="0" dirty="0">
                <a:solidFill>
                  <a:schemeClr val="bg1"/>
                </a:solidFill>
                <a:latin typeface="Arial" panose="020B0604020202020204" pitchFamily="34" charset="0"/>
              </a:rPr>
              <a:t>200000 · Accounts Payable 		25,001.52</a:t>
            </a:r>
          </a:p>
          <a:p>
            <a:pPr algn="just"/>
            <a:r>
              <a:rPr lang="en-US" dirty="0">
                <a:solidFill>
                  <a:schemeClr val="bg1"/>
                </a:solidFill>
                <a:latin typeface="Arial" panose="020B0604020202020204" pitchFamily="34" charset="0"/>
                <a:cs typeface="Calibri" panose="020F0502020204030204" pitchFamily="34" charset="0"/>
              </a:rPr>
              <a:t>							Long Term Debt		   241,056.16</a:t>
            </a:r>
            <a:endParaRPr lang="en-US" sz="32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298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3ADC4F6-1866-43C5-838C-7767317334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>
                <a:solidFill>
                  <a:schemeClr val="bg2">
                    <a:lumMod val="75000"/>
                  </a:schemeClr>
                </a:solidFill>
              </a:rPr>
              <a:t>MS4 Minute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2C3E358A-3D64-4E32-A41E-5B32D6269A5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hlinkClick r:id="rId2"/>
              </a:rPr>
              <a:t>https://youtu.be/S9xZadqjZl4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42131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chemeClr val="accent1">
                <a:lumMod val="60000"/>
                <a:lumOff val="4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238BF8B-0DF7-4ACE-B1F3-847B344ADA0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1234" y="519952"/>
            <a:ext cx="9329531" cy="5625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1370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random/>
      </p:transition>
    </mc:Choice>
    <mc:Fallback xmlns="">
      <p:transition spd="slow">
        <p:random/>
      </p:transition>
    </mc:Fallback>
  </mc:AlternateContent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6535</TotalTime>
  <Words>295</Words>
  <Application>Microsoft Office PowerPoint</Application>
  <PresentationFormat>Widescreen</PresentationFormat>
  <Paragraphs>60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5" baseType="lpstr">
      <vt:lpstr>Algerian</vt:lpstr>
      <vt:lpstr>Arial</vt:lpstr>
      <vt:lpstr>Calibri</vt:lpstr>
      <vt:lpstr>Century Gothic</vt:lpstr>
      <vt:lpstr>Copperplate Gothic Bold</vt:lpstr>
      <vt:lpstr>Symbol</vt:lpstr>
      <vt:lpstr>Wingdings 3</vt:lpstr>
      <vt:lpstr>Slice</vt:lpstr>
      <vt:lpstr>Jermyn Borough  Council Meeting</vt:lpstr>
      <vt:lpstr>Meeting Agenda</vt:lpstr>
      <vt:lpstr>PowerPoint Presentation</vt:lpstr>
      <vt:lpstr>PowerPoint Presentation</vt:lpstr>
      <vt:lpstr>PowerPoint Presentation</vt:lpstr>
      <vt:lpstr>MS4 Minute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Jermyn Borough Council Meeting</dc:title>
  <dc:creator>Dan Markey</dc:creator>
  <cp:lastModifiedBy>Jermyn Borough</cp:lastModifiedBy>
  <cp:revision>116</cp:revision>
  <dcterms:created xsi:type="dcterms:W3CDTF">2019-10-03T16:39:17Z</dcterms:created>
  <dcterms:modified xsi:type="dcterms:W3CDTF">2022-07-28T19:24:31Z</dcterms:modified>
</cp:coreProperties>
</file>